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62" r:id="rId2"/>
    <p:sldId id="283" r:id="rId3"/>
    <p:sldId id="276" r:id="rId4"/>
    <p:sldId id="288" r:id="rId5"/>
    <p:sldId id="290" r:id="rId6"/>
    <p:sldId id="289" r:id="rId7"/>
    <p:sldId id="285" r:id="rId8"/>
    <p:sldId id="286" r:id="rId9"/>
    <p:sldId id="28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ooling theory" id="{C0051CDB-27BB-2F43-9014-1001ACFD7BE4}">
          <p14:sldIdLst>
            <p14:sldId id="262"/>
            <p14:sldId id="283"/>
            <p14:sldId id="276"/>
            <p14:sldId id="288"/>
            <p14:sldId id="290"/>
            <p14:sldId id="289"/>
            <p14:sldId id="285"/>
            <p14:sldId id="286"/>
            <p14:sldId id="287"/>
          </p14:sldIdLst>
        </p14:section>
        <p14:section name="grid command, parallel mpi" id="{F7B24686-B163-2142-8CE8-F7795E1BDBC1}">
          <p14:sldIdLst/>
        </p14:section>
        <p14:section name="thermal equilibrium with models" id="{57B39A7E-7D10-4346-9477-0F5D594FAF23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19" autoAdjust="0"/>
    <p:restoredTop sz="86409" autoAdjust="0"/>
  </p:normalViewPr>
  <p:slideViewPr>
    <p:cSldViewPr snapToGrid="0" snapToObjects="1">
      <p:cViewPr varScale="1">
        <p:scale>
          <a:sx n="97" d="100"/>
          <a:sy n="97" d="100"/>
        </p:scale>
        <p:origin x="-63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3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CBD5D3-ECAA-9648-8FB1-A242A5F9B40C}" type="datetimeFigureOut">
              <a:rPr lang="en-US" smtClean="0"/>
              <a:t>3/26/15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4F01BB-264E-6148-9937-0CFECAAFC0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9869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C91F11-61E2-1C4E-A904-ECFF02709C3F}" type="datetimeFigureOut">
              <a:rPr lang="en-US" smtClean="0"/>
              <a:t>3/26/15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81283E-D119-2E45-847C-6D3956FBF8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9888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Coronal 8 vary</a:t>
            </a:r>
          </a:p>
          <a:p>
            <a:r>
              <a:rPr lang="en-US" dirty="0" smtClean="0"/>
              <a:t>grid 1 9 0.25</a:t>
            </a:r>
            <a:r>
              <a:rPr lang="en-US" baseline="0" dirty="0" smtClean="0"/>
              <a:t> </a:t>
            </a:r>
            <a:r>
              <a:rPr lang="en-US" dirty="0" smtClean="0"/>
              <a:t>log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81283E-D119-2E45-847C-6D3956FBF8F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589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392350-E601-BD4A-87D4-8A8C3CEF1A1A}" type="datetime1">
              <a:rPr lang="en-US" smtClean="0"/>
              <a:t>3/26/15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2014 Cloudy workshop</a:t>
            </a: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3F2766-5D0B-104D-A70C-6955D22EA33A}" type="datetime1">
              <a:rPr lang="en-US" smtClean="0"/>
              <a:t>3/26/15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2014 Cloudy workshop</a:t>
            </a: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1238" y="114300"/>
            <a:ext cx="1966912" cy="56769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" y="114300"/>
            <a:ext cx="5748338" cy="56769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80906B-F27A-B840-9FF8-BE0B2B23CF78}" type="datetime1">
              <a:rPr lang="en-US" smtClean="0"/>
              <a:t>3/26/15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2014 Cloudy workshop</a:t>
            </a: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586924-8348-B44D-B8BC-01ED80BC99C4}" type="datetime1">
              <a:rPr lang="en-US" smtClean="0"/>
              <a:t>3/26/15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2014 Cloudy workshop</a:t>
            </a: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22ADF0-193C-9E49-B6AD-365C5299C624}" type="datetime1">
              <a:rPr lang="en-US" smtClean="0"/>
              <a:t>3/26/15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2014 Cloudy workshop</a:t>
            </a:r>
            <a:endParaRPr 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5350" y="1676400"/>
            <a:ext cx="3505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2950" y="1676400"/>
            <a:ext cx="35052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BFF4EC-CB74-0148-8110-548B2B12DE6B}" type="datetime1">
              <a:rPr lang="en-US" smtClean="0"/>
              <a:t>3/26/15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2014 Cloudy workshop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45C433-A512-8A42-A48A-36DD7B00675A}" type="datetime1">
              <a:rPr lang="en-US" smtClean="0"/>
              <a:t>3/26/15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2014 Cloudy workshop</a:t>
            </a:r>
            <a:endParaRPr lang="en-US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B58B5A-2A07-F14F-8C2E-45373904FE7B}" type="datetime1">
              <a:rPr lang="en-US" smtClean="0"/>
              <a:t>3/26/15</a:t>
            </a:fld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2014 Cloudy workshop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368A54-914E-4145-AC35-AB3020C17C5B}" type="datetime1">
              <a:rPr lang="en-US" smtClean="0"/>
              <a:t>3/26/15</a:t>
            </a:fld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2014 Cloudy workshop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9FC64B-AFF3-B646-8D85-2C5722B6EFD7}" type="datetime1">
              <a:rPr lang="en-US" smtClean="0"/>
              <a:t>3/26/15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2014 Cloudy workshop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9553DE-7479-304B-A31B-FA7B089AA4FD}" type="datetime1">
              <a:rPr lang="en-US" smtClean="0"/>
              <a:t>3/26/15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2014 Cloudy workshop</a:t>
            </a:r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b="0" smtClean="0"/>
            </a:lvl1pPr>
          </a:lstStyle>
          <a:p>
            <a:fld id="{87F7AE34-C6DD-9F4D-B5E8-57BE8188C585}" type="datetime1">
              <a:rPr lang="en-US" smtClean="0"/>
              <a:t>3/26/15</a:t>
            </a:fld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100" b="0" smtClean="0"/>
            </a:lvl1pPr>
          </a:lstStyle>
          <a:p>
            <a:r>
              <a:rPr lang="en-US" dirty="0" smtClean="0"/>
              <a:t>2014 Cloudy workshop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b="0" smtClean="0"/>
            </a:lvl1pPr>
          </a:lstStyle>
          <a:p>
            <a:r>
              <a:rPr lang="en-US" dirty="0" smtClean="0"/>
              <a:t>Gary J. Ferland</a:t>
            </a:r>
            <a:endParaRPr lang="en-US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90500" y="114300"/>
            <a:ext cx="716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Slide Title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5350" y="1676400"/>
            <a:ext cx="7162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Body 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1295400"/>
            <a:ext cx="8077200" cy="76200"/>
          </a:xfrm>
          <a:prstGeom prst="rect">
            <a:avLst/>
          </a:prstGeom>
          <a:gradFill rotWithShape="0">
            <a:gsLst>
              <a:gs pos="0">
                <a:srgbClr val="618FFD"/>
              </a:gs>
              <a:gs pos="100000">
                <a:srgbClr val="618FFD">
                  <a:gamma/>
                  <a:tint val="4000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extBox 1"/>
          <p:cNvSpPr txBox="1"/>
          <p:nvPr userDrawn="1"/>
        </p:nvSpPr>
        <p:spPr>
          <a:xfrm>
            <a:off x="1343935" y="649737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9pPr>
    </p:titleStyle>
    <p:bodyStyle>
      <a:lvl1pPr marL="285750" indent="-28575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accent2"/>
        </a:buClr>
        <a:buSzPct val="75000"/>
        <a:buFont typeface="Monotype Sorts" pitchFamily="2" charset="2"/>
        <a:buChar char="u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sz="2400">
          <a:solidFill>
            <a:schemeClr val="tx1"/>
          </a:solidFill>
          <a:latin typeface="Arial" charset="0"/>
        </a:defRPr>
      </a:lvl2pPr>
      <a:lvl3pPr marL="1143000" indent="-22860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Arial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Thermal equilibrium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Heating</a:t>
            </a:r>
            <a:r>
              <a:rPr lang="en-US" baseline="0" dirty="0" smtClean="0"/>
              <a:t> by radiation field in photo case</a:t>
            </a:r>
          </a:p>
          <a:p>
            <a:r>
              <a:rPr lang="en-US" baseline="0" dirty="0" smtClean="0"/>
              <a:t>In coronal case external process sets temperature</a:t>
            </a:r>
          </a:p>
          <a:p>
            <a:r>
              <a:rPr lang="en-US" baseline="0" dirty="0" smtClean="0"/>
              <a:t>Cooling is anything that converts kinetic energy into light that escapes</a:t>
            </a:r>
          </a:p>
        </p:txBody>
      </p:sp>
    </p:spTree>
    <p:extLst>
      <p:ext uri="{BB962C8B-B14F-4D97-AF65-F5344CB8AC3E}">
        <p14:creationId xmlns:p14="http://schemas.microsoft.com/office/powerpoint/2010/main" val="41780446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types of 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Recombination AGN3 sec 4.2</a:t>
            </a:r>
          </a:p>
          <a:p>
            <a:pPr lvl="1"/>
            <a:r>
              <a:rPr lang="en-US" dirty="0" smtClean="0"/>
              <a:t>q~1e-13 cm</a:t>
            </a:r>
            <a:r>
              <a:rPr lang="en-US" baseline="30000" dirty="0" smtClean="0"/>
              <a:t>3</a:t>
            </a:r>
            <a:r>
              <a:rPr lang="en-US" dirty="0" smtClean="0"/>
              <a:t> s</a:t>
            </a:r>
            <a:r>
              <a:rPr lang="en-US" baseline="30000" dirty="0" smtClean="0"/>
              <a:t>-1</a:t>
            </a:r>
          </a:p>
          <a:p>
            <a:pPr lvl="1"/>
            <a:r>
              <a:rPr lang="en-US" dirty="0" smtClean="0"/>
              <a:t>Mainly H, He</a:t>
            </a:r>
          </a:p>
          <a:p>
            <a:r>
              <a:rPr lang="en-US" dirty="0" smtClean="0"/>
              <a:t>Collisionally excited AGN3 3.5</a:t>
            </a:r>
          </a:p>
          <a:p>
            <a:pPr lvl="1"/>
            <a:r>
              <a:rPr lang="en-US" dirty="0" smtClean="0"/>
              <a:t>q</a:t>
            </a:r>
            <a:r>
              <a:rPr lang="en-US" dirty="0"/>
              <a:t>~1e</a:t>
            </a:r>
            <a:r>
              <a:rPr lang="en-US" dirty="0" smtClean="0"/>
              <a:t>-9 </a:t>
            </a:r>
            <a:r>
              <a:rPr lang="en-US" dirty="0"/>
              <a:t>cm</a:t>
            </a:r>
            <a:r>
              <a:rPr lang="en-US" baseline="30000" dirty="0"/>
              <a:t>3</a:t>
            </a:r>
            <a:r>
              <a:rPr lang="en-US" dirty="0"/>
              <a:t> s</a:t>
            </a:r>
            <a:r>
              <a:rPr lang="en-US" baseline="30000" dirty="0"/>
              <a:t>-1</a:t>
            </a:r>
          </a:p>
          <a:p>
            <a:pPr lvl="1"/>
            <a:r>
              <a:rPr lang="en-US" dirty="0" smtClean="0"/>
              <a:t>Heavy element</a:t>
            </a:r>
          </a:p>
        </p:txBody>
      </p:sp>
    </p:spTree>
    <p:extLst>
      <p:ext uri="{BB962C8B-B14F-4D97-AF65-F5344CB8AC3E}">
        <p14:creationId xmlns:p14="http://schemas.microsoft.com/office/powerpoint/2010/main" val="39979894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[O III]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987" y="1535296"/>
            <a:ext cx="2914917" cy="786515"/>
          </a:xfrm>
        </p:spPr>
        <p:txBody>
          <a:bodyPr/>
          <a:lstStyle/>
          <a:p>
            <a:r>
              <a:rPr lang="en-US" dirty="0" smtClean="0"/>
              <a:t>AGN3 Fig 3.1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2014 Cloudy workshop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0694" y="2206362"/>
            <a:ext cx="5502606" cy="4288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500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Coronal equilibrium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530" y="1492806"/>
            <a:ext cx="7162800" cy="4114800"/>
          </a:xfrm>
        </p:spPr>
        <p:txBody>
          <a:bodyPr/>
          <a:lstStyle/>
          <a:p>
            <a:r>
              <a:rPr lang="en-US" dirty="0" smtClean="0"/>
              <a:t>Mechanical energy sets kinetic temperature</a:t>
            </a:r>
          </a:p>
          <a:p>
            <a:r>
              <a:rPr lang="en-US" dirty="0" smtClean="0"/>
              <a:t>“Coronal” command in Cloudy</a:t>
            </a:r>
          </a:p>
          <a:p>
            <a:r>
              <a:rPr lang="en-US" dirty="0" smtClean="0"/>
              <a:t>Try several T,</a:t>
            </a:r>
            <a:br>
              <a:rPr lang="en-US" dirty="0" smtClean="0"/>
            </a:br>
            <a:r>
              <a:rPr lang="en-US" dirty="0" smtClean="0"/>
              <a:t>plot SAVE </a:t>
            </a:r>
            <a:br>
              <a:rPr lang="en-US" dirty="0" smtClean="0"/>
            </a:br>
            <a:r>
              <a:rPr lang="en-US" dirty="0" smtClean="0"/>
              <a:t>CONTINUUM</a:t>
            </a:r>
            <a:br>
              <a:rPr lang="en-US" dirty="0" smtClean="0"/>
            </a:br>
            <a:r>
              <a:rPr lang="en-US" dirty="0" smtClean="0"/>
              <a:t>output</a:t>
            </a:r>
            <a:endParaRPr lang="en-US" dirty="0"/>
          </a:p>
        </p:txBody>
      </p:sp>
      <p:pic>
        <p:nvPicPr>
          <p:cNvPr id="5" name="Picture 4" descr="corona-large_1594047a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4922" y="2489640"/>
            <a:ext cx="5839078" cy="4368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237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Various temperatures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9545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499" y="114300"/>
            <a:ext cx="8317227" cy="1143000"/>
          </a:xfrm>
        </p:spPr>
        <p:txBody>
          <a:bodyPr/>
          <a:lstStyle/>
          <a:p>
            <a:r>
              <a:rPr lang="en-US" dirty="0" smtClean="0"/>
              <a:t>Grid command – cooling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5350" y="1676400"/>
            <a:ext cx="7612376" cy="4114800"/>
          </a:xfrm>
        </p:spPr>
        <p:txBody>
          <a:bodyPr/>
          <a:lstStyle/>
          <a:p>
            <a:r>
              <a:rPr lang="en-US" dirty="0" smtClean="0"/>
              <a:t>Grid command Hazy 1 Chapter 18</a:t>
            </a:r>
          </a:p>
          <a:p>
            <a:pPr lvl="1"/>
            <a:r>
              <a:rPr lang="en-US" dirty="0" smtClean="0"/>
              <a:t>Carefully study temperature log rules, Sec 18.5</a:t>
            </a:r>
          </a:p>
          <a:p>
            <a:r>
              <a:rPr lang="en-US" dirty="0" smtClean="0"/>
              <a:t>Coronal equilibrium command</a:t>
            </a:r>
          </a:p>
          <a:p>
            <a:r>
              <a:rPr lang="en-US" dirty="0" smtClean="0"/>
              <a:t>Save cooling output</a:t>
            </a:r>
          </a:p>
          <a:p>
            <a:r>
              <a:rPr lang="en-US" dirty="0" smtClean="0"/>
              <a:t>Plot cooling vs temperature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 Cloudy workshop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0796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erland_G09Collisional-heating-as-the-origin-of-filament_pdf.pn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021"/>
          <a:stretch/>
        </p:blipFill>
        <p:spPr>
          <a:xfrm>
            <a:off x="0" y="0"/>
            <a:ext cx="9144000" cy="637417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975757" y="6488668"/>
            <a:ext cx="3168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Ferland+09 MNRAS, 392, 1475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0" y="6488668"/>
            <a:ext cx="3935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Dalgarno&amp;McCray</a:t>
            </a:r>
            <a:r>
              <a:rPr lang="en-US" dirty="0" smtClean="0"/>
              <a:t> 1972 ARAA 10, 375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931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erland_G09Collisional-heating-as-the-origin-of-filament_pdf.pn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021"/>
          <a:stretch/>
        </p:blipFill>
        <p:spPr>
          <a:xfrm>
            <a:off x="0" y="0"/>
            <a:ext cx="9144000" cy="637417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975757" y="6488668"/>
            <a:ext cx="3168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Ferland+09 MNRAS, 392, 1475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0" y="6488668"/>
            <a:ext cx="3415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Dalgarno&amp;McCray</a:t>
            </a:r>
            <a:r>
              <a:rPr lang="en-US" dirty="0" smtClean="0"/>
              <a:t> ARAA 10, 375</a:t>
            </a:r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 bwMode="auto">
          <a:xfrm>
            <a:off x="1750431" y="1934113"/>
            <a:ext cx="7036046" cy="0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03073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Ferland_G09Collisional-heating-as-the-origin-of-filament_pdf.pn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5021"/>
          <a:stretch/>
        </p:blipFill>
        <p:spPr>
          <a:xfrm>
            <a:off x="0" y="0"/>
            <a:ext cx="9144000" cy="637417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975757" y="6488668"/>
            <a:ext cx="3168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Ferland+09 MNRAS, 392, 1475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0" y="6488668"/>
            <a:ext cx="3415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Dalgarno&amp;McCray</a:t>
            </a:r>
            <a:r>
              <a:rPr lang="en-US" dirty="0" smtClean="0"/>
              <a:t> ARAA 10, 375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 rot="18529727">
            <a:off x="1684215" y="4760102"/>
            <a:ext cx="1215569" cy="216007"/>
          </a:xfrm>
          <a:prstGeom prst="rect">
            <a:avLst/>
          </a:prstGeom>
          <a:solidFill>
            <a:schemeClr val="tx2">
              <a:lumMod val="20000"/>
              <a:lumOff val="80000"/>
              <a:alpha val="49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 rot="20550699">
            <a:off x="7257019" y="1798272"/>
            <a:ext cx="1665744" cy="285094"/>
          </a:xfrm>
          <a:prstGeom prst="rect">
            <a:avLst/>
          </a:prstGeom>
          <a:solidFill>
            <a:schemeClr val="tx2">
              <a:lumMod val="20000"/>
              <a:lumOff val="80000"/>
              <a:alpha val="49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 rot="16390768">
            <a:off x="2350172" y="2722222"/>
            <a:ext cx="2919181" cy="278379"/>
          </a:xfrm>
          <a:prstGeom prst="rect">
            <a:avLst/>
          </a:prstGeom>
          <a:solidFill>
            <a:schemeClr val="tx2">
              <a:lumMod val="20000"/>
              <a:lumOff val="80000"/>
              <a:alpha val="49000"/>
            </a:schemeClr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40941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">
      <a:dk1>
        <a:srgbClr val="000000"/>
      </a:dk1>
      <a:lt1>
        <a:srgbClr val="FFFFFF"/>
      </a:lt1>
      <a:dk2>
        <a:srgbClr val="114FFB"/>
      </a:dk2>
      <a:lt2>
        <a:srgbClr val="CECECE"/>
      </a:lt2>
      <a:accent1>
        <a:srgbClr val="DC0081"/>
      </a:accent1>
      <a:accent2>
        <a:srgbClr val="618FFD"/>
      </a:accent2>
      <a:accent3>
        <a:srgbClr val="FFFFFF"/>
      </a:accent3>
      <a:accent4>
        <a:srgbClr val="000000"/>
      </a:accent4>
      <a:accent5>
        <a:srgbClr val="EBAAC1"/>
      </a:accent5>
      <a:accent6>
        <a:srgbClr val="5781E5"/>
      </a:accent6>
      <a:hlink>
        <a:srgbClr val="FE9B03"/>
      </a:hlink>
      <a:folHlink>
        <a:srgbClr val="DADADA"/>
      </a:folHlink>
    </a:clrScheme>
    <a:fontScheme name="default.pp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.pp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.pp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.pp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2278</TotalTime>
  <Words>179</Words>
  <Application>Microsoft Macintosh PowerPoint</Application>
  <PresentationFormat>On-screen Show (4:3)</PresentationFormat>
  <Paragraphs>35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Theme</vt:lpstr>
      <vt:lpstr>Thermal equilibrium</vt:lpstr>
      <vt:lpstr>Two types of lines</vt:lpstr>
      <vt:lpstr>[O III]</vt:lpstr>
      <vt:lpstr>Coronal equilibrium</vt:lpstr>
      <vt:lpstr>Various temperatures</vt:lpstr>
      <vt:lpstr>Grid command – cooling function</vt:lpstr>
      <vt:lpstr>PowerPoint Presentation</vt:lpstr>
      <vt:lpstr>PowerPoint Presentation</vt:lpstr>
      <vt:lpstr>PowerPoint Presentation</vt:lpstr>
    </vt:vector>
  </TitlesOfParts>
  <Company>Univ of Kentucky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Orion photo</dc:title>
  <dc:creator>Gary Ferland</dc:creator>
  <cp:lastModifiedBy>Gary Ferland</cp:lastModifiedBy>
  <cp:revision>46</cp:revision>
  <cp:lastPrinted>2014-08-19T13:17:58Z</cp:lastPrinted>
  <dcterms:created xsi:type="dcterms:W3CDTF">2012-05-23T13:21:33Z</dcterms:created>
  <dcterms:modified xsi:type="dcterms:W3CDTF">2015-03-26T08:30:36Z</dcterms:modified>
</cp:coreProperties>
</file>