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69" r:id="rId2"/>
    <p:sldId id="260" r:id="rId3"/>
    <p:sldId id="307" r:id="rId4"/>
    <p:sldId id="261" r:id="rId5"/>
    <p:sldId id="270" r:id="rId6"/>
    <p:sldId id="276" r:id="rId7"/>
    <p:sldId id="277" r:id="rId8"/>
    <p:sldId id="281" r:id="rId9"/>
    <p:sldId id="290" r:id="rId10"/>
    <p:sldId id="294" r:id="rId11"/>
    <p:sldId id="291" r:id="rId12"/>
    <p:sldId id="292" r:id="rId13"/>
    <p:sldId id="282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tting up  simulation" id="{337A31E1-0963-0147-AAA7-FACFE9380AE3}">
          <p14:sldIdLst>
            <p14:sldId id="269"/>
            <p14:sldId id="260"/>
            <p14:sldId id="307"/>
            <p14:sldId id="261"/>
            <p14:sldId id="270"/>
            <p14:sldId id="276"/>
            <p14:sldId id="277"/>
            <p14:sldId id="281"/>
            <p14:sldId id="290"/>
            <p14:sldId id="294"/>
            <p14:sldId id="291"/>
            <p14:sldId id="292"/>
            <p14:sldId id="282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278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287" autoAdjust="0"/>
    <p:restoredTop sz="86409" autoAdjust="0"/>
  </p:normalViewPr>
  <p:slideViewPr>
    <p:cSldViewPr snapToGrid="0" snapToObjects="1">
      <p:cViewPr varScale="1">
        <p:scale>
          <a:sx n="45" d="100"/>
          <a:sy n="45" d="100"/>
        </p:scale>
        <p:origin x="-3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BD5D3-ECAA-9648-8FB1-A242A5F9B40C}" type="datetimeFigureOut">
              <a:rPr lang="en-US" smtClean="0"/>
              <a:t>3/26/15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F01BB-264E-6148-9937-0CFECAAF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86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91F11-61E2-1C4E-A904-ECFF02709C3F}" type="datetimeFigureOut">
              <a:rPr lang="en-US" smtClean="0"/>
              <a:t>3/26/15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1283E-D119-2E45-847C-6D3956FBF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88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68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19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58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7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cartoon of cylinder viewed edge on, ray through it, </a:t>
            </a:r>
            <a:r>
              <a:rPr lang="en-US" smtClean="0"/>
              <a:t>limb brightening</a:t>
            </a:r>
            <a:r>
              <a:rPr lang="en-US" baseline="0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87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35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Predicted spectrum</a:t>
            </a:r>
          </a:p>
          <a:p>
            <a:r>
              <a:rPr lang="en-US" dirty="0" smtClean="0"/>
              <a:t>Lots of emission lines</a:t>
            </a:r>
          </a:p>
          <a:p>
            <a:r>
              <a:rPr lang="en-US" dirty="0" smtClean="0"/>
              <a:t>PAH emission</a:t>
            </a:r>
          </a:p>
          <a:p>
            <a:r>
              <a:rPr lang="en-US" dirty="0" smtClean="0"/>
              <a:t>Thermal dust emission</a:t>
            </a:r>
          </a:p>
          <a:p>
            <a:endParaRPr lang="en-US" dirty="0" smtClean="0"/>
          </a:p>
          <a:p>
            <a:r>
              <a:rPr lang="en-US" dirty="0" smtClean="0"/>
              <a:t>From study of spectra</a:t>
            </a:r>
          </a:p>
          <a:p>
            <a:r>
              <a:rPr lang="en-US" dirty="0" smtClean="0"/>
              <a:t>Find abundances, -&gt; dust survives in ionized gas because Al, </a:t>
            </a:r>
            <a:r>
              <a:rPr lang="en-US" dirty="0" err="1" smtClean="0"/>
              <a:t>Ca</a:t>
            </a:r>
            <a:r>
              <a:rPr lang="en-US" dirty="0" smtClean="0"/>
              <a:t>, Fe, Si abundances are depleted  (PAHs are destroyed)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C5676-8E3D-4FA7-A16E-768B4979119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58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75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cartoon of cylinder viewed edge on, ray through it, </a:t>
            </a:r>
            <a:r>
              <a:rPr lang="en-US" smtClean="0"/>
              <a:t>limb brightening</a:t>
            </a:r>
            <a:r>
              <a:rPr lang="en-US" baseline="0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87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92350-E601-BD4A-87D4-8A8C3CEF1A1A}" type="datetime1">
              <a:rPr lang="en-US" smtClean="0"/>
              <a:t>3/26/15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F2766-5D0B-104D-A70C-6955D22EA33A}" type="datetime1">
              <a:rPr lang="en-US" smtClean="0"/>
              <a:t>3/26/15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1238" y="114300"/>
            <a:ext cx="1966912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114300"/>
            <a:ext cx="5748338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80906B-F27A-B840-9FF8-BE0B2B23CF78}" type="datetime1">
              <a:rPr lang="en-US" smtClean="0"/>
              <a:t>3/26/15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86924-8348-B44D-B8BC-01ED80BC99C4}" type="datetime1">
              <a:rPr lang="en-US" smtClean="0"/>
              <a:t>3/26/15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2ADF0-193C-9E49-B6AD-365C5299C624}" type="datetime1">
              <a:rPr lang="en-US" smtClean="0"/>
              <a:t>3/26/15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350" y="16764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2950" y="16764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FF4EC-CB74-0148-8110-548B2B12DE6B}" type="datetime1">
              <a:rPr lang="en-US" smtClean="0"/>
              <a:t>3/26/15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5C433-A512-8A42-A48A-36DD7B00675A}" type="datetime1">
              <a:rPr lang="en-US" smtClean="0"/>
              <a:t>3/26/15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58B5A-2A07-F14F-8C2E-45373904FE7B}" type="datetime1">
              <a:rPr lang="en-US" smtClean="0"/>
              <a:t>3/26/15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68A54-914E-4145-AC35-AB3020C17C5B}" type="datetime1">
              <a:rPr lang="en-US" smtClean="0"/>
              <a:t>3/26/15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FC64B-AFF3-B646-8D85-2C5722B6EFD7}" type="datetime1">
              <a:rPr lang="en-US" smtClean="0"/>
              <a:t>3/26/15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553DE-7479-304B-A31B-FA7B089AA4FD}" type="datetime1">
              <a:rPr lang="en-US" smtClean="0"/>
              <a:t>3/26/15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fld id="{87F7AE34-C6DD-9F4D-B5E8-57BE8188C585}" type="datetime1">
              <a:rPr lang="en-US" smtClean="0"/>
              <a:t>3/26/15</a:t>
            </a:fld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100" b="0" smtClean="0"/>
            </a:lvl1pPr>
          </a:lstStyle>
          <a:p>
            <a:r>
              <a:rPr lang="en-US" dirty="0" smtClean="0"/>
              <a:t>2014 Cloudy workshop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r>
              <a:rPr lang="en-US" dirty="0" smtClean="0"/>
              <a:t>Gary J. Ferland</a:t>
            </a: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143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50" y="16764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295400"/>
            <a:ext cx="8077200" cy="76200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rgbClr val="618FFD">
                  <a:gamma/>
                  <a:tint val="4000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343935" y="64973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to run Cloudy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specify</a:t>
            </a:r>
          </a:p>
          <a:p>
            <a:pPr lvl="1"/>
            <a:r>
              <a:rPr lang="en-US" dirty="0" smtClean="0"/>
              <a:t>SED – shape of the radiation field</a:t>
            </a:r>
          </a:p>
          <a:p>
            <a:pPr lvl="1"/>
            <a:r>
              <a:rPr lang="en-US" dirty="0" smtClean="0"/>
              <a:t>Flux of photons per unit area</a:t>
            </a:r>
          </a:p>
          <a:p>
            <a:pPr lvl="1"/>
            <a:r>
              <a:rPr lang="en-US" dirty="0" smtClean="0"/>
              <a:t>Gas density</a:t>
            </a:r>
          </a:p>
          <a:p>
            <a:r>
              <a:rPr lang="en-US" dirty="0" smtClean="0"/>
              <a:t>May specify</a:t>
            </a:r>
          </a:p>
          <a:p>
            <a:pPr lvl="1"/>
            <a:r>
              <a:rPr lang="en-US" dirty="0" smtClean="0"/>
              <a:t>Gas composition, grains (grain-free solar by default)</a:t>
            </a:r>
          </a:p>
          <a:p>
            <a:pPr lvl="1"/>
            <a:r>
              <a:rPr lang="en-US" dirty="0" smtClean="0"/>
              <a:t>Gas equation of state (often constant density)</a:t>
            </a:r>
          </a:p>
          <a:p>
            <a:pPr lvl="1"/>
            <a:r>
              <a:rPr lang="en-US" dirty="0" smtClean="0"/>
              <a:t>Stopping criterion, often physical thickness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7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514501">
            <a:off x="2753888" y="50505"/>
            <a:ext cx="6946154" cy="69241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antitative_spectroscopy_p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411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antitative_spectroscopy_pd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929"/>
            <a:ext cx="90551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3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ion_vsz_-_Veus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05" y="0"/>
            <a:ext cx="6881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7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– the 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start guide Chapter 5</a:t>
            </a:r>
          </a:p>
          <a:p>
            <a:r>
              <a:rPr lang="en-US" dirty="0" smtClean="0"/>
              <a:t>Hazy 1, Chapters 4, 6</a:t>
            </a:r>
          </a:p>
          <a:p>
            <a:endParaRPr lang="en-US" dirty="0"/>
          </a:p>
          <a:p>
            <a:r>
              <a:rPr lang="en-US" dirty="0" smtClean="0"/>
              <a:t>Can be specified as a fundamental shape such as a blackbody</a:t>
            </a:r>
          </a:p>
          <a:p>
            <a:endParaRPr lang="en-US" dirty="0"/>
          </a:p>
          <a:p>
            <a:r>
              <a:rPr lang="en-US" dirty="0" smtClean="0"/>
              <a:t>Generally entered as table of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" y="114300"/>
            <a:ext cx="8125239" cy="1143000"/>
          </a:xfrm>
        </p:spPr>
        <p:txBody>
          <a:bodyPr/>
          <a:lstStyle/>
          <a:p>
            <a:r>
              <a:rPr lang="en-US" dirty="0" smtClean="0"/>
              <a:t>SED brightness – the intensity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11" y="1577009"/>
            <a:ext cx="7162800" cy="4114800"/>
          </a:xfrm>
        </p:spPr>
        <p:txBody>
          <a:bodyPr/>
          <a:lstStyle/>
          <a:p>
            <a:r>
              <a:rPr lang="en-US" dirty="0" smtClean="0"/>
              <a:t>Specify </a:t>
            </a:r>
            <a:r>
              <a:rPr lang="en-US" dirty="0" err="1" smtClean="0">
                <a:latin typeface="Symbol" charset="2"/>
                <a:cs typeface="Symbol" charset="2"/>
              </a:rPr>
              <a:t>ϕ</a:t>
            </a:r>
            <a:r>
              <a:rPr lang="en-US" dirty="0" smtClean="0"/>
              <a:t>(H) – photons per </a:t>
            </a:r>
            <a:br>
              <a:rPr lang="en-US" dirty="0" smtClean="0"/>
            </a:br>
            <a:r>
              <a:rPr lang="en-US" dirty="0" smtClean="0"/>
              <a:t>unit area</a:t>
            </a:r>
          </a:p>
          <a:p>
            <a:pPr lvl="1"/>
            <a:r>
              <a:rPr lang="en-US" dirty="0" smtClean="0"/>
              <a:t>The “intensity case” </a:t>
            </a:r>
          </a:p>
          <a:p>
            <a:pPr lvl="1"/>
            <a:r>
              <a:rPr lang="en-US" dirty="0" smtClean="0"/>
              <a:t>predicts emission per unit </a:t>
            </a:r>
            <a:br>
              <a:rPr lang="en-US" dirty="0" smtClean="0"/>
            </a:br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Inner radius of cloud does </a:t>
            </a:r>
            <a:br>
              <a:rPr lang="en-US" dirty="0" smtClean="0"/>
            </a:br>
            <a:r>
              <a:rPr lang="en-US" dirty="0" smtClean="0"/>
              <a:t>not need to be specified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933" t="29308" r="26927" b="36750"/>
          <a:stretch/>
        </p:blipFill>
        <p:spPr>
          <a:xfrm>
            <a:off x="5332392" y="1524000"/>
            <a:ext cx="3542825" cy="472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5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4300"/>
            <a:ext cx="8578022" cy="1143000"/>
          </a:xfrm>
        </p:spPr>
        <p:txBody>
          <a:bodyPr/>
          <a:lstStyle/>
          <a:p>
            <a:r>
              <a:rPr lang="en-US" dirty="0"/>
              <a:t>SED brightness – the </a:t>
            </a:r>
            <a:r>
              <a:rPr lang="en-US" dirty="0" smtClean="0"/>
              <a:t>luminosity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11" y="1577009"/>
            <a:ext cx="7162800" cy="4114800"/>
          </a:xfrm>
        </p:spPr>
        <p:txBody>
          <a:bodyPr/>
          <a:lstStyle/>
          <a:p>
            <a:r>
              <a:rPr lang="en-US" dirty="0" smtClean="0"/>
              <a:t>Specify Q (H) – photon luminosity</a:t>
            </a:r>
          </a:p>
          <a:p>
            <a:pPr lvl="1"/>
            <a:r>
              <a:rPr lang="en-US" dirty="0" smtClean="0"/>
              <a:t>Inner radius of cloud must </a:t>
            </a:r>
            <a:br>
              <a:rPr lang="en-US" dirty="0" smtClean="0"/>
            </a:br>
            <a:r>
              <a:rPr lang="en-US" dirty="0" smtClean="0"/>
              <a:t>be specified, since</a:t>
            </a:r>
            <a:br>
              <a:rPr lang="en-US" dirty="0" smtClean="0"/>
            </a:br>
            <a:r>
              <a:rPr lang="en-US" dirty="0" err="1" smtClean="0">
                <a:latin typeface="Symbol" charset="2"/>
                <a:cs typeface="Symbol" charset="2"/>
              </a:rPr>
              <a:t>ϕ</a:t>
            </a:r>
            <a:r>
              <a:rPr lang="en-US" dirty="0" smtClean="0"/>
              <a:t>(H) = Q(H) / 4</a:t>
            </a:r>
            <a:r>
              <a:rPr lang="en-US" dirty="0" smtClean="0">
                <a:latin typeface="Symbol" charset="2"/>
                <a:cs typeface="Symbol" charset="2"/>
              </a:rPr>
              <a:t>π</a:t>
            </a:r>
            <a:r>
              <a:rPr lang="en-US" dirty="0" smtClean="0"/>
              <a:t> r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predicts emission line </a:t>
            </a:r>
            <a:br>
              <a:rPr lang="en-US" dirty="0" smtClean="0"/>
            </a:br>
            <a:r>
              <a:rPr lang="en-US" dirty="0" smtClean="0"/>
              <a:t>luminosities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156" y="2180880"/>
            <a:ext cx="3916938" cy="391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7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“hden” command</a:t>
            </a:r>
          </a:p>
          <a:p>
            <a:r>
              <a:rPr lang="en-US" dirty="0" smtClean="0"/>
              <a:t>Constant density by default</a:t>
            </a:r>
          </a:p>
          <a:p>
            <a:r>
              <a:rPr lang="en-US" dirty="0" smtClean="0"/>
              <a:t>Other equations of state possible</a:t>
            </a:r>
          </a:p>
        </p:txBody>
      </p:sp>
    </p:spTree>
    <p:extLst>
      <p:ext uri="{BB962C8B-B14F-4D97-AF65-F5344CB8AC3E}">
        <p14:creationId xmlns:p14="http://schemas.microsoft.com/office/powerpoint/2010/main" val="286382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Solar, no grains, by default</a:t>
            </a:r>
          </a:p>
          <a:p>
            <a:r>
              <a:rPr lang="en-US" dirty="0" smtClean="0"/>
              <a:t>Other standard </a:t>
            </a:r>
            <a:r>
              <a:rPr lang="en-US" smtClean="0"/>
              <a:t>mixes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5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4300"/>
            <a:ext cx="7765794" cy="1143000"/>
          </a:xfrm>
        </p:spPr>
        <p:txBody>
          <a:bodyPr/>
          <a:lstStyle/>
          <a:p>
            <a:r>
              <a:rPr lang="en-US" dirty="0" smtClean="0"/>
              <a:t>Open vs closed geometry Hazy 2.3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2014 Cloudy workshop</a:t>
            </a:r>
            <a:endParaRPr lang="en-US" dirty="0"/>
          </a:p>
        </p:txBody>
      </p:sp>
      <p:pic>
        <p:nvPicPr>
          <p:cNvPr id="5" name="Picture 4" descr="hazy1.pdf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9" y="1596761"/>
            <a:ext cx="7937478" cy="465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6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– the 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start guide Chapter 5</a:t>
            </a:r>
          </a:p>
          <a:p>
            <a:r>
              <a:rPr lang="en-US" dirty="0" smtClean="0"/>
              <a:t>Hazy 1, Chapters 4, 6</a:t>
            </a:r>
          </a:p>
          <a:p>
            <a:endParaRPr lang="en-US" dirty="0"/>
          </a:p>
          <a:p>
            <a:r>
              <a:rPr lang="en-US" dirty="0" smtClean="0"/>
              <a:t>Can be specified as a </a:t>
            </a:r>
            <a:br>
              <a:rPr lang="en-US" dirty="0" smtClean="0"/>
            </a:br>
            <a:r>
              <a:rPr lang="en-US" dirty="0" smtClean="0"/>
              <a:t>fundamental shape </a:t>
            </a:r>
            <a:br>
              <a:rPr lang="en-US" dirty="0" smtClean="0"/>
            </a:br>
            <a:r>
              <a:rPr lang="en-US" dirty="0" smtClean="0"/>
              <a:t>such as a blackbody</a:t>
            </a:r>
          </a:p>
          <a:p>
            <a:endParaRPr lang="en-US" dirty="0"/>
          </a:p>
          <a:p>
            <a:r>
              <a:rPr lang="en-US" dirty="0" smtClean="0"/>
              <a:t>Generally entered as </a:t>
            </a:r>
            <a:br>
              <a:rPr lang="en-US" dirty="0" smtClean="0"/>
            </a:br>
            <a:r>
              <a:rPr lang="en-US" dirty="0" smtClean="0"/>
              <a:t>table of points</a:t>
            </a:r>
            <a:endParaRPr lang="en-US" dirty="0"/>
          </a:p>
        </p:txBody>
      </p:sp>
      <p:pic>
        <p:nvPicPr>
          <p:cNvPr id="4" name="Picture 3" descr="Ferland_G13The-2013-Release-of_pd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52700"/>
            <a:ext cx="44958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2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Covering and filling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Covering factor</a:t>
            </a:r>
          </a:p>
          <a:p>
            <a:pPr lvl="1"/>
            <a:r>
              <a:rPr lang="en-US" dirty="0" smtClean="0"/>
              <a:t>AGN3 …</a:t>
            </a:r>
          </a:p>
          <a:p>
            <a:r>
              <a:rPr lang="en-US" dirty="0" smtClean="0"/>
              <a:t>Filling factor, how to do clumps	</a:t>
            </a:r>
          </a:p>
          <a:p>
            <a:pPr lvl="1"/>
            <a:r>
              <a:rPr lang="en-US" dirty="0" smtClean="0"/>
              <a:t>AGN3, hazy1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2014 Cloudy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2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Strömgren length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2014 Cloudy workshop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4809239" cy="473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7933" t="29308" r="26927" b="36750"/>
          <a:stretch/>
        </p:blipFill>
        <p:spPr>
          <a:xfrm>
            <a:off x="5332392" y="1524000"/>
            <a:ext cx="3542825" cy="472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7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Strömgren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430" y="1534160"/>
            <a:ext cx="7162800" cy="4114800"/>
          </a:xfrm>
        </p:spPr>
        <p:txBody>
          <a:bodyPr/>
          <a:lstStyle/>
          <a:p>
            <a:r>
              <a:rPr lang="en-US" baseline="0" dirty="0" smtClean="0"/>
              <a:t>Number of ionizing photons entering layer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is balance by</a:t>
            </a:r>
            <a:br>
              <a:rPr lang="en-US" dirty="0" smtClean="0"/>
            </a:br>
            <a:r>
              <a:rPr lang="en-US" dirty="0" smtClean="0"/>
              <a:t>number of recombinations along it</a:t>
            </a: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2014 Cloudy workshop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746" t="37521" r="27951" b="52195"/>
          <a:stretch/>
        </p:blipFill>
        <p:spPr>
          <a:xfrm rot="20029369">
            <a:off x="5446889" y="2511778"/>
            <a:ext cx="3284017" cy="1431205"/>
          </a:xfrm>
          <a:prstGeom prst="rect">
            <a:avLst/>
          </a:prstGeom>
        </p:spPr>
      </p:pic>
      <p:pic>
        <p:nvPicPr>
          <p:cNvPr id="6" name="Picture 5" descr="IMG_0008.ti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" y="3689716"/>
            <a:ext cx="4698817" cy="226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9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 vs radiation bounded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 is for radiation bounded, there is an I front</a:t>
            </a:r>
          </a:p>
          <a:p>
            <a:r>
              <a:rPr lang="en-US" dirty="0" smtClean="0"/>
              <a:t>Show Abell sphere – matter bounded,</a:t>
            </a:r>
          </a:p>
          <a:p>
            <a:r>
              <a:rPr lang="en-US" dirty="0" smtClean="0"/>
              <a:t>So phi(H) &gt; SL equation</a:t>
            </a:r>
          </a:p>
          <a:p>
            <a:r>
              <a:rPr lang="en-US" dirty="0" smtClean="0"/>
              <a:t>Show </a:t>
            </a:r>
            <a:r>
              <a:rPr lang="en-US" dirty="0" err="1" smtClean="0"/>
              <a:t>pics</a:t>
            </a:r>
            <a:r>
              <a:rPr lang="en-US" dirty="0" smtClean="0"/>
              <a:t>, give section in AGN3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8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H</a:t>
            </a:r>
            <a:r>
              <a:rPr lang="en-US" baseline="30000" dirty="0" smtClean="0"/>
              <a:t>+</a:t>
            </a:r>
            <a:r>
              <a:rPr lang="en-US" dirty="0" smtClean="0"/>
              <a:t> layer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2014 Cloudy workshop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7933" t="29308" r="26927" b="36750"/>
          <a:stretch/>
        </p:blipFill>
        <p:spPr>
          <a:xfrm>
            <a:off x="6228080" y="1950720"/>
            <a:ext cx="2647137" cy="352956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0500" y="1706880"/>
            <a:ext cx="7162800" cy="4114800"/>
          </a:xfrm>
        </p:spPr>
        <p:txBody>
          <a:bodyPr/>
          <a:lstStyle/>
          <a:p>
            <a:r>
              <a:rPr lang="en-US" dirty="0" smtClean="0"/>
              <a:t>Little H</a:t>
            </a:r>
            <a:r>
              <a:rPr lang="en-US" baseline="30000" dirty="0" smtClean="0"/>
              <a:t>+</a:t>
            </a:r>
            <a:r>
              <a:rPr lang="en-US" dirty="0" smtClean="0"/>
              <a:t> ionizing radiation gets</a:t>
            </a:r>
            <a:br>
              <a:rPr lang="en-US" dirty="0" smtClean="0"/>
            </a:br>
            <a:r>
              <a:rPr lang="en-US" dirty="0" smtClean="0"/>
              <a:t>past the H</a:t>
            </a:r>
            <a:r>
              <a:rPr lang="en-US" baseline="30000" dirty="0" smtClean="0"/>
              <a:t>+</a:t>
            </a:r>
            <a:r>
              <a:rPr lang="en-US" dirty="0" smtClean="0"/>
              <a:t> layer</a:t>
            </a:r>
          </a:p>
          <a:p>
            <a:r>
              <a:rPr lang="en-US" dirty="0" smtClean="0"/>
              <a:t>Deeper regions are atomic or </a:t>
            </a:r>
            <a:br>
              <a:rPr lang="en-US" dirty="0" smtClean="0"/>
            </a:br>
            <a:r>
              <a:rPr lang="en-US" dirty="0" smtClean="0"/>
              <a:t>molecular</a:t>
            </a:r>
          </a:p>
          <a:p>
            <a:r>
              <a:rPr lang="en-US" dirty="0" smtClean="0"/>
              <a:t>Also cold and produce little visible</a:t>
            </a:r>
            <a:br>
              <a:rPr lang="en-US" dirty="0" smtClean="0"/>
            </a:br>
            <a:r>
              <a:rPr lang="en-US" dirty="0" smtClean="0"/>
              <a:t>light</a:t>
            </a:r>
          </a:p>
          <a:p>
            <a:r>
              <a:rPr lang="en-US" dirty="0" smtClean="0"/>
              <a:t>Large extinction due to dust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8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Filling factors, when clumps smaller than photon scale length</a:t>
            </a:r>
          </a:p>
          <a:p>
            <a:pPr lvl="1"/>
            <a:r>
              <a:rPr lang="en-US" dirty="0" smtClean="0"/>
              <a:t>Osterbrock &amp; Flather 1957</a:t>
            </a:r>
          </a:p>
          <a:p>
            <a:r>
              <a:rPr lang="en-US" dirty="0" smtClean="0"/>
              <a:t>Add together distinct clouds, when clumps larger than photon scale length</a:t>
            </a:r>
          </a:p>
          <a:p>
            <a:pPr lvl="1"/>
            <a:r>
              <a:rPr lang="en-US" dirty="0" err="1" smtClean="0"/>
              <a:t>Balwin</a:t>
            </a:r>
            <a:r>
              <a:rPr lang="en-US" dirty="0" smtClean="0"/>
              <a:t>+ 1995 ApJ </a:t>
            </a:r>
            <a:r>
              <a:rPr lang="en-US" b="1" dirty="0"/>
              <a:t>455,</a:t>
            </a:r>
            <a:r>
              <a:rPr lang="en-US" dirty="0"/>
              <a:t> L119+</a:t>
            </a:r>
          </a:p>
        </p:txBody>
      </p:sp>
    </p:spTree>
    <p:extLst>
      <p:ext uri="{BB962C8B-B14F-4D97-AF65-F5344CB8AC3E}">
        <p14:creationId xmlns:p14="http://schemas.microsoft.com/office/powerpoint/2010/main" val="135421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elements in larger structures</a:t>
            </a:r>
            <a:endParaRPr lang="en-US" dirty="0"/>
          </a:p>
        </p:txBody>
      </p:sp>
      <p:pic>
        <p:nvPicPr>
          <p:cNvPr id="5" name="Picture 4" descr="Ferland_G13The-2013-Release-of_p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91" y="1458058"/>
            <a:ext cx="4402500" cy="539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7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azy1_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800"/>
            <a:ext cx="9144000" cy="375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0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" y="114300"/>
            <a:ext cx="8125239" cy="1143000"/>
          </a:xfrm>
        </p:spPr>
        <p:txBody>
          <a:bodyPr/>
          <a:lstStyle/>
          <a:p>
            <a:r>
              <a:rPr lang="en-US" dirty="0" smtClean="0"/>
              <a:t>SED brightness – the intensity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11" y="1577009"/>
            <a:ext cx="7162800" cy="4114800"/>
          </a:xfrm>
        </p:spPr>
        <p:txBody>
          <a:bodyPr/>
          <a:lstStyle/>
          <a:p>
            <a:r>
              <a:rPr lang="en-US" dirty="0" smtClean="0"/>
              <a:t>Specify </a:t>
            </a:r>
            <a:r>
              <a:rPr lang="en-US" dirty="0" err="1" smtClean="0">
                <a:latin typeface="Symbol" charset="2"/>
                <a:cs typeface="Symbol" charset="2"/>
              </a:rPr>
              <a:t>ϕ</a:t>
            </a:r>
            <a:r>
              <a:rPr lang="en-US" dirty="0" smtClean="0"/>
              <a:t>(H) – photons per </a:t>
            </a:r>
            <a:br>
              <a:rPr lang="en-US" dirty="0" smtClean="0"/>
            </a:br>
            <a:r>
              <a:rPr lang="en-US" dirty="0" smtClean="0"/>
              <a:t>unit area</a:t>
            </a:r>
          </a:p>
          <a:p>
            <a:pPr lvl="1"/>
            <a:r>
              <a:rPr lang="en-US" dirty="0" smtClean="0"/>
              <a:t>The “intensity case” </a:t>
            </a:r>
          </a:p>
          <a:p>
            <a:pPr lvl="1"/>
            <a:r>
              <a:rPr lang="en-US" dirty="0" smtClean="0"/>
              <a:t>predicts emission per unit </a:t>
            </a:r>
            <a:br>
              <a:rPr lang="en-US" dirty="0" smtClean="0"/>
            </a:br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Inner radius of cloud does </a:t>
            </a:r>
            <a:br>
              <a:rPr lang="en-US" dirty="0" smtClean="0"/>
            </a:br>
            <a:r>
              <a:rPr lang="en-US" dirty="0" smtClean="0"/>
              <a:t>not need to be specified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933" t="29308" r="26927" b="36750"/>
          <a:stretch/>
        </p:blipFill>
        <p:spPr>
          <a:xfrm>
            <a:off x="5332392" y="1524000"/>
            <a:ext cx="3542825" cy="472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4300"/>
            <a:ext cx="8578022" cy="1143000"/>
          </a:xfrm>
        </p:spPr>
        <p:txBody>
          <a:bodyPr/>
          <a:lstStyle/>
          <a:p>
            <a:r>
              <a:rPr lang="en-US" dirty="0"/>
              <a:t>SED brightness – the </a:t>
            </a:r>
            <a:r>
              <a:rPr lang="en-US" dirty="0" smtClean="0"/>
              <a:t>luminosity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11" y="1577009"/>
            <a:ext cx="7162800" cy="4114800"/>
          </a:xfrm>
        </p:spPr>
        <p:txBody>
          <a:bodyPr/>
          <a:lstStyle/>
          <a:p>
            <a:r>
              <a:rPr lang="en-US" dirty="0" smtClean="0"/>
              <a:t>Specify Q (H) – photon luminosity</a:t>
            </a:r>
          </a:p>
          <a:p>
            <a:pPr lvl="1"/>
            <a:r>
              <a:rPr lang="en-US" dirty="0" smtClean="0"/>
              <a:t>Inner radius of cloud must </a:t>
            </a:r>
            <a:br>
              <a:rPr lang="en-US" dirty="0" smtClean="0"/>
            </a:br>
            <a:r>
              <a:rPr lang="en-US" dirty="0" smtClean="0"/>
              <a:t>be specified, since</a:t>
            </a:r>
            <a:br>
              <a:rPr lang="en-US" dirty="0" smtClean="0"/>
            </a:br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(H) = Q(H) / 4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r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predicts emission line </a:t>
            </a:r>
            <a:br>
              <a:rPr lang="en-US" dirty="0" smtClean="0"/>
            </a:br>
            <a:r>
              <a:rPr lang="en-US" dirty="0" smtClean="0"/>
              <a:t>luminosities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156" y="2180880"/>
            <a:ext cx="3916938" cy="391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4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“main output”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99" y="1493051"/>
            <a:ext cx="8610913" cy="5050718"/>
          </a:xfrm>
        </p:spPr>
        <p:txBody>
          <a:bodyPr/>
          <a:lstStyle/>
          <a:p>
            <a:r>
              <a:rPr lang="en-US" dirty="0" smtClean="0"/>
              <a:t>The *.out file created when code is executed</a:t>
            </a:r>
          </a:p>
          <a:p>
            <a:pPr lvl="1"/>
            <a:r>
              <a:rPr lang="en-US" dirty="0" smtClean="0"/>
              <a:t>QSG 7.1  &amp;  Hazy 2 Chapter 1</a:t>
            </a:r>
          </a:p>
          <a:p>
            <a:r>
              <a:rPr lang="en-US" dirty="0" smtClean="0"/>
              <a:t>Gas &amp; grain composition</a:t>
            </a:r>
          </a:p>
          <a:p>
            <a:r>
              <a:rPr lang="en-US" dirty="0" smtClean="0"/>
              <a:t>Physical conditions in first and last zone</a:t>
            </a:r>
          </a:p>
          <a:p>
            <a:r>
              <a:rPr lang="en-US" dirty="0" smtClean="0"/>
              <a:t>Emission line spectrum</a:t>
            </a:r>
          </a:p>
          <a:p>
            <a:r>
              <a:rPr lang="en-US" dirty="0" smtClean="0"/>
              <a:t>Mean quantities</a:t>
            </a:r>
          </a:p>
          <a:p>
            <a:endParaRPr lang="en-US" dirty="0"/>
          </a:p>
          <a:p>
            <a:r>
              <a:rPr lang="en-US" dirty="0" smtClean="0"/>
              <a:t>Cloudy is designed to be autonomous and self aware</a:t>
            </a:r>
          </a:p>
          <a:p>
            <a:r>
              <a:rPr lang="en-US" dirty="0" smtClean="0"/>
              <a:t>Will generate notes, cautions, or warnings, is conditions are not appropriate.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1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“Save”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Requested with various “save” commands</a:t>
            </a:r>
          </a:p>
          <a:p>
            <a:pPr lvl="1"/>
            <a:r>
              <a:rPr lang="en-US" dirty="0" smtClean="0"/>
              <a:t>Hazy 1 Section16.35 and later</a:t>
            </a:r>
          </a:p>
          <a:p>
            <a:r>
              <a:rPr lang="en-US" dirty="0" smtClean="0"/>
              <a:t>The main way the code reports its results</a:t>
            </a:r>
          </a:p>
        </p:txBody>
      </p:sp>
    </p:spTree>
    <p:extLst>
      <p:ext uri="{BB962C8B-B14F-4D97-AF65-F5344CB8AC3E}">
        <p14:creationId xmlns:p14="http://schemas.microsoft.com/office/powerpoint/2010/main" val="216787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Orion H II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Baldwin, Ferland, Martin+91 model</a:t>
            </a:r>
          </a:p>
          <a:p>
            <a:r>
              <a:rPr lang="en-US" dirty="0" smtClean="0"/>
              <a:t>Layer in hydrostatic equilibrium</a:t>
            </a:r>
          </a:p>
          <a:p>
            <a:r>
              <a:rPr lang="en-US" dirty="0" smtClean="0"/>
              <a:t>Only the H II region (so faster)</a:t>
            </a:r>
          </a:p>
          <a:p>
            <a:r>
              <a:rPr lang="en-US" dirty="0" smtClean="0"/>
              <a:t>Cloudy / </a:t>
            </a:r>
            <a:r>
              <a:rPr lang="en-US" dirty="0" err="1" smtClean="0"/>
              <a:t>tsuite</a:t>
            </a:r>
            <a:r>
              <a:rPr lang="en-US" dirty="0" smtClean="0"/>
              <a:t> </a:t>
            </a:r>
            <a:r>
              <a:rPr lang="en-US" dirty="0"/>
              <a:t>/ auto / </a:t>
            </a:r>
            <a:r>
              <a:rPr lang="en-US" dirty="0" err="1" smtClean="0"/>
              <a:t>orion_hii_open.in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4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antitative_spectroscopy_p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647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9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">
      <a:dk1>
        <a:srgbClr val="000000"/>
      </a:dk1>
      <a:lt1>
        <a:srgbClr val="FFFFFF"/>
      </a:lt1>
      <a:dk2>
        <a:srgbClr val="114FFB"/>
      </a:dk2>
      <a:lt2>
        <a:srgbClr val="CECECE"/>
      </a:lt2>
      <a:accent1>
        <a:srgbClr val="DC0081"/>
      </a:accent1>
      <a:accent2>
        <a:srgbClr val="618FFD"/>
      </a:accent2>
      <a:accent3>
        <a:srgbClr val="FFFFFF"/>
      </a:accent3>
      <a:accent4>
        <a:srgbClr val="000000"/>
      </a:accent4>
      <a:accent5>
        <a:srgbClr val="EBAAC1"/>
      </a:accent5>
      <a:accent6>
        <a:srgbClr val="5781E5"/>
      </a:accent6>
      <a:hlink>
        <a:srgbClr val="FE9B03"/>
      </a:hlink>
      <a:folHlink>
        <a:srgbClr val="DADADA"/>
      </a:folHlink>
    </a:clrScheme>
    <a:fontScheme name="default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3346</TotalTime>
  <Words>532</Words>
  <Application>Microsoft Macintosh PowerPoint</Application>
  <PresentationFormat>On-screen Show (4:3)</PresentationFormat>
  <Paragraphs>117</Paragraphs>
  <Slides>26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Theme</vt:lpstr>
      <vt:lpstr>Minimum to run Cloudy</vt:lpstr>
      <vt:lpstr>Parameters – the SED</vt:lpstr>
      <vt:lpstr>PowerPoint Presentation</vt:lpstr>
      <vt:lpstr>SED brightness – the intensity case</vt:lpstr>
      <vt:lpstr>SED brightness – the luminosity case</vt:lpstr>
      <vt:lpstr>The “main output”</vt:lpstr>
      <vt:lpstr>“Save” output</vt:lpstr>
      <vt:lpstr>The Orion H II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Parameters – the SED</vt:lpstr>
      <vt:lpstr>SED brightness – the intensity case</vt:lpstr>
      <vt:lpstr>SED brightness – the luminosity case</vt:lpstr>
      <vt:lpstr>Cloud density</vt:lpstr>
      <vt:lpstr>Composition</vt:lpstr>
      <vt:lpstr>Open vs closed geometry Hazy 2.3</vt:lpstr>
      <vt:lpstr>Covering and filling factors</vt:lpstr>
      <vt:lpstr>Strömgren length</vt:lpstr>
      <vt:lpstr>Strömgren length</vt:lpstr>
      <vt:lpstr>Matter vs radiation bounded</vt:lpstr>
      <vt:lpstr>Beyond the H+ layer</vt:lpstr>
      <vt:lpstr>Clumping</vt:lpstr>
      <vt:lpstr>Volume elements in larger structures</vt:lpstr>
    </vt:vector>
  </TitlesOfParts>
  <Company>Univ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Orion photo</dc:title>
  <dc:creator>Gary Ferland</dc:creator>
  <cp:lastModifiedBy>Gary Ferland</cp:lastModifiedBy>
  <cp:revision>56</cp:revision>
  <cp:lastPrinted>2012-05-29T12:50:00Z</cp:lastPrinted>
  <dcterms:created xsi:type="dcterms:W3CDTF">2012-05-23T13:21:33Z</dcterms:created>
  <dcterms:modified xsi:type="dcterms:W3CDTF">2015-03-26T14:02:35Z</dcterms:modified>
</cp:coreProperties>
</file>