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4" r:id="rId3"/>
    <p:sldId id="273" r:id="rId4"/>
    <p:sldId id="274" r:id="rId5"/>
    <p:sldId id="285" r:id="rId6"/>
    <p:sldId id="283" r:id="rId7"/>
    <p:sldId id="280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8E267EA-C583-6B43-B347-69D6E62D2A13}">
          <p14:sldIdLst>
            <p14:sldId id="265"/>
            <p14:sldId id="284"/>
            <p14:sldId id="273"/>
            <p14:sldId id="274"/>
            <p14:sldId id="285"/>
            <p14:sldId id="283"/>
            <p14:sldId id="280"/>
          </p14:sldIdLst>
        </p14:section>
        <p14:section name="Cloudy on the web" id="{337A31E1-0963-0147-AAA7-FACFE9380AE3}">
          <p14:sldIdLst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Documentation" id="{C9186F30-B917-5941-BFE4-B41960F27912}">
          <p14:sldIdLst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15" autoAdjust="0"/>
    <p:restoredTop sz="86409" autoAdjust="0"/>
  </p:normalViewPr>
  <p:slideViewPr>
    <p:cSldViewPr snapToGrid="0" snapToObjects="1">
      <p:cViewPr varScale="1">
        <p:scale>
          <a:sx n="58" d="100"/>
          <a:sy n="58" d="100"/>
        </p:scale>
        <p:origin x="-104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D5D3-ECAA-9648-8FB1-A242A5F9B40C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1BB-264E-6148-9937-0CFECAAF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1F11-61E2-1C4E-A904-ECFF02709C3F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283E-D119-2E45-847C-6D3956FB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information</a:t>
            </a:r>
            <a:r>
              <a:rPr lang="en-US" baseline="0" dirty="0" smtClean="0"/>
              <a:t> about Cloudy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download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92350-E601-BD4A-87D4-8A8C3CEF1A1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2766-5D0B-104D-A70C-6955D22EA33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0906B-F27A-B840-9FF8-BE0B2B23CF78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86924-8348-B44D-B8BC-01ED80BC99C4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2ADF0-193C-9E49-B6AD-365C5299C624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FF4EC-CB74-0148-8110-548B2B12DE6B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5C433-A512-8A42-A48A-36DD7B00675A}" type="datetime1">
              <a:rPr lang="en-US" smtClean="0"/>
              <a:t>3/26/15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8B5A-2A07-F14F-8C2E-45373904FE7B}" type="datetime1">
              <a:rPr lang="en-US" smtClean="0"/>
              <a:t>3/26/15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68A54-914E-4145-AC35-AB3020C17C5B}" type="datetime1">
              <a:rPr lang="en-US" smtClean="0"/>
              <a:t>3/26/15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C64B-AFF3-B646-8D85-2C5722B6EFD7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53DE-7479-304B-A31B-FA7B089AA4FD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87F7AE34-C6DD-9F4D-B5E8-57BE8188C585}" type="datetime1">
              <a:rPr lang="en-US" smtClean="0"/>
              <a:t>3/26/15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00" b="0" smtClean="0"/>
            </a:lvl1pPr>
          </a:lstStyle>
          <a:p>
            <a:r>
              <a:rPr lang="en-US" dirty="0" smtClean="0"/>
              <a:t>2014 Cloudy workshop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r>
              <a:rPr lang="en-US" dirty="0" smtClean="0"/>
              <a:t>Gary J. Ferland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43935" y="6497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oud9.pa.uky.edu/~gary/cloudy/CloudySummerSchool/CloudyBackgroundInfo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761450" cy="1143000"/>
          </a:xfrm>
        </p:spPr>
        <p:txBody>
          <a:bodyPr/>
          <a:lstStyle/>
          <a:p>
            <a:r>
              <a:rPr lang="en-US" dirty="0" smtClean="0"/>
              <a:t>Cloudy: plasma &amp; spectral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63" y="1441201"/>
            <a:ext cx="8417186" cy="4940521"/>
          </a:xfrm>
        </p:spPr>
        <p:txBody>
          <a:bodyPr/>
          <a:lstStyle/>
          <a:p>
            <a:r>
              <a:rPr lang="en-US" dirty="0" smtClean="0"/>
              <a:t>Accurate simulation of physical processes at the atomic &amp; molecular level</a:t>
            </a:r>
          </a:p>
          <a:p>
            <a:pPr lvl="1"/>
            <a:r>
              <a:rPr lang="en-US" dirty="0" smtClean="0"/>
              <a:t>“universal fitting formulae” to atomic processes fail when used outside realm of validity, and are not used</a:t>
            </a:r>
          </a:p>
          <a:p>
            <a:r>
              <a:rPr lang="en-US" dirty="0" smtClean="0"/>
              <a:t>Assumptions:  </a:t>
            </a:r>
          </a:p>
          <a:p>
            <a:pPr lvl="1"/>
            <a:r>
              <a:rPr lang="en-US" dirty="0" smtClean="0"/>
              <a:t>energy is conserved</a:t>
            </a:r>
          </a:p>
          <a:p>
            <a:pPr lvl="1"/>
            <a:r>
              <a:rPr lang="en-US" dirty="0" smtClean="0"/>
              <a:t>(usually) atomic processes have reached steady state</a:t>
            </a:r>
          </a:p>
          <a:p>
            <a:r>
              <a:rPr lang="en-US" dirty="0" smtClean="0"/>
              <a:t>Limits:</a:t>
            </a:r>
          </a:p>
          <a:p>
            <a:pPr lvl="1"/>
            <a:r>
              <a:rPr lang="en-US" dirty="0" smtClean="0"/>
              <a:t>Kinetic temperature 2.7 K &lt; T &lt; 10</a:t>
            </a:r>
            <a:r>
              <a:rPr lang="en-US" baseline="30000" dirty="0" smtClean="0"/>
              <a:t>10</a:t>
            </a:r>
            <a:r>
              <a:rPr lang="en-US" dirty="0" smtClean="0"/>
              <a:t> K</a:t>
            </a:r>
          </a:p>
          <a:p>
            <a:pPr lvl="1"/>
            <a:r>
              <a:rPr lang="en-US" dirty="0" smtClean="0"/>
              <a:t>No limits to density (low density limit, LTE, STE)</a:t>
            </a:r>
          </a:p>
          <a:p>
            <a:pPr lvl="1"/>
            <a:r>
              <a:rPr lang="en-US" dirty="0" smtClean="0"/>
              <a:t>Radiation field 10 m to 100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StepByStep – 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10" y="6483267"/>
            <a:ext cx="253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</a:t>
            </a:r>
            <a:r>
              <a:rPr lang="en-US" dirty="0" smtClean="0"/>
              <a:t>/</a:t>
            </a:r>
            <a:r>
              <a:rPr lang="en-US" dirty="0" err="1" smtClean="0"/>
              <a:t>www.nublado.org</a:t>
            </a:r>
            <a:r>
              <a:rPr lang="en-US" dirty="0"/>
              <a:t>/</a:t>
            </a:r>
          </a:p>
        </p:txBody>
      </p:sp>
      <p:sp>
        <p:nvSpPr>
          <p:cNvPr id="2" name="Right Arrow 1"/>
          <p:cNvSpPr/>
          <p:nvPr/>
        </p:nvSpPr>
        <p:spPr bwMode="auto">
          <a:xfrm rot="9036804">
            <a:off x="3051714" y="4017673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5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1451708"/>
            <a:ext cx="7162800" cy="975434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groups.yahoo.com</a:t>
            </a:r>
            <a:r>
              <a:rPr lang="en-US" dirty="0"/>
              <a:t>/neo/groups/</a:t>
            </a:r>
            <a:r>
              <a:rPr lang="en-US" dirty="0" err="1"/>
              <a:t>cloudy_simulations</a:t>
            </a:r>
            <a:r>
              <a:rPr lang="en-US" dirty="0"/>
              <a:t>/info</a:t>
            </a:r>
          </a:p>
        </p:txBody>
      </p:sp>
      <p:pic>
        <p:nvPicPr>
          <p:cNvPr id="6" name="Picture 5" descr="Cloudy_-_plasma_simulations_-_Yahoo_Group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/>
          <a:stretch/>
        </p:blipFill>
        <p:spPr>
          <a:xfrm>
            <a:off x="3779140" y="2354385"/>
            <a:ext cx="5272567" cy="45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cloudy_simulations _ Messages _ 1370-1480 of 14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88900"/>
            <a:ext cx="61214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38704"/>
            <a:ext cx="4445571" cy="4709696"/>
          </a:xfrm>
        </p:spPr>
        <p:txBody>
          <a:bodyPr/>
          <a:lstStyle/>
          <a:p>
            <a:r>
              <a:rPr lang="en-US" dirty="0" smtClean="0"/>
              <a:t>Quick start guide</a:t>
            </a:r>
          </a:p>
          <a:p>
            <a:r>
              <a:rPr lang="en-US" dirty="0" smtClean="0"/>
              <a:t>Hazy 1, all commands</a:t>
            </a:r>
          </a:p>
          <a:p>
            <a:r>
              <a:rPr lang="en-US" dirty="0" smtClean="0"/>
              <a:t>Hazy 2, description of output, comparison with observations</a:t>
            </a:r>
          </a:p>
          <a:p>
            <a:r>
              <a:rPr lang="en-US" dirty="0" smtClean="0"/>
              <a:t>Hazy 3, not compiled, badly out of date, some physics is described there</a:t>
            </a:r>
          </a:p>
        </p:txBody>
      </p:sp>
      <p:pic>
        <p:nvPicPr>
          <p:cNvPr id="5" name="Picture 4" descr="Path Fin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3"/>
          <a:stretch/>
        </p:blipFill>
        <p:spPr>
          <a:xfrm>
            <a:off x="4850280" y="1411499"/>
            <a:ext cx="3803356" cy="48048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9036804">
            <a:off x="5947313" y="1573040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7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ickStart_c13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6" y="97735"/>
            <a:ext cx="7710441" cy="67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43878"/>
            <a:ext cx="5739848" cy="4704521"/>
          </a:xfrm>
        </p:spPr>
        <p:txBody>
          <a:bodyPr/>
          <a:lstStyle/>
          <a:p>
            <a:r>
              <a:rPr lang="en-US" dirty="0" smtClean="0"/>
              <a:t>Fully tests the code after any changes</a:t>
            </a:r>
          </a:p>
          <a:p>
            <a:pPr lvl="1"/>
            <a:r>
              <a:rPr lang="en-US" dirty="0" smtClean="0"/>
              <a:t>“Monitors” allow automatic comparison of current with previous results</a:t>
            </a:r>
          </a:p>
          <a:p>
            <a:r>
              <a:rPr lang="en-US" dirty="0" smtClean="0"/>
              <a:t>Provides examples of how to use Cloudy</a:t>
            </a:r>
          </a:p>
          <a:p>
            <a:pPr lvl="1"/>
            <a:r>
              <a:rPr lang="en-US" dirty="0" smtClean="0"/>
              <a:t>But may include extraneous commands for testing</a:t>
            </a:r>
          </a:p>
          <a:p>
            <a:r>
              <a:rPr lang="en-US" dirty="0" smtClean="0"/>
              <a:t>Useful examples of how to set up a simulation</a:t>
            </a:r>
            <a:endParaRPr lang="en-US" dirty="0"/>
          </a:p>
        </p:txBody>
      </p:sp>
      <p:pic>
        <p:nvPicPr>
          <p:cNvPr id="5" name="Picture 4" descr="Path Find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92" y="1676400"/>
            <a:ext cx="3078608" cy="5181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6993114">
            <a:off x="6686990" y="1651201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“run” file contains</a:t>
            </a:r>
            <a:br>
              <a:rPr lang="en-US" dirty="0" smtClean="0"/>
            </a:br>
            <a:r>
              <a:rPr lang="en-US" dirty="0" smtClean="0"/>
              <a:t>path-to-</a:t>
            </a:r>
            <a:r>
              <a:rPr lang="en-US" dirty="0" err="1" smtClean="0"/>
              <a:t>cloudy.exe</a:t>
            </a:r>
            <a:r>
              <a:rPr lang="en-US" dirty="0" smtClean="0"/>
              <a:t> -r </a:t>
            </a:r>
            <a:r>
              <a:rPr lang="en-US" dirty="0" smtClean="0"/>
              <a:t>$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file “</a:t>
            </a:r>
            <a:r>
              <a:rPr lang="en-US" dirty="0" err="1" smtClean="0"/>
              <a:t>model.in</a:t>
            </a:r>
            <a:r>
              <a:rPr lang="en-US" dirty="0" smtClean="0"/>
              <a:t>” contains input, then</a:t>
            </a:r>
            <a:endParaRPr lang="en-US" dirty="0"/>
          </a:p>
          <a:p>
            <a:r>
              <a:rPr lang="en-US" dirty="0" smtClean="0"/>
              <a:t>run  model &amp;</a:t>
            </a:r>
            <a:endParaRPr lang="en-US" dirty="0"/>
          </a:p>
          <a:p>
            <a:r>
              <a:rPr lang="en-US" dirty="0" smtClean="0"/>
              <a:t>Produces output “</a:t>
            </a:r>
            <a:r>
              <a:rPr lang="en-US" dirty="0" err="1" smtClean="0"/>
              <a:t>model.out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Smoke test – create </a:t>
            </a:r>
            <a:r>
              <a:rPr lang="en-US" dirty="0" err="1" smtClean="0"/>
              <a:t>test.in</a:t>
            </a:r>
            <a:r>
              <a:rPr lang="en-US" dirty="0" smtClean="0"/>
              <a:t> containing the word “test”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83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solution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6" y="1512670"/>
            <a:ext cx="7816936" cy="4981537"/>
          </a:xfrm>
        </p:spPr>
        <p:txBody>
          <a:bodyPr/>
          <a:lstStyle/>
          <a:p>
            <a:r>
              <a:rPr lang="en-US" dirty="0" smtClean="0"/>
              <a:t>Ionization lightest 30 elements</a:t>
            </a:r>
            <a:endParaRPr lang="en-US" dirty="0" smtClean="0"/>
          </a:p>
          <a:p>
            <a:pPr lvl="1"/>
            <a:r>
              <a:rPr lang="en-US" dirty="0" smtClean="0"/>
              <a:t>From ionization balance equations</a:t>
            </a:r>
          </a:p>
          <a:p>
            <a:r>
              <a:rPr lang="en-US" dirty="0" smtClean="0"/>
              <a:t>Chemistry ~140 molecules</a:t>
            </a:r>
            <a:endParaRPr lang="en-US" dirty="0" smtClean="0"/>
          </a:p>
          <a:p>
            <a:pPr lvl="1"/>
            <a:r>
              <a:rPr lang="en-US" dirty="0" smtClean="0"/>
              <a:t>Large network based on UMIST</a:t>
            </a:r>
          </a:p>
          <a:p>
            <a:r>
              <a:rPr lang="en-US" dirty="0" smtClean="0"/>
              <a:t>Gas kinetic temperature</a:t>
            </a:r>
          </a:p>
          <a:p>
            <a:pPr lvl="1"/>
            <a:r>
              <a:rPr lang="en-US" dirty="0" smtClean="0"/>
              <a:t>Heating and cooling</a:t>
            </a:r>
          </a:p>
          <a:p>
            <a:r>
              <a:rPr lang="en-US" dirty="0" smtClean="0"/>
              <a:t>Grain physics</a:t>
            </a:r>
          </a:p>
          <a:p>
            <a:pPr lvl="1"/>
            <a:r>
              <a:rPr lang="en-US" dirty="0" smtClean="0"/>
              <a:t>Charging, CX, photoejection, quantum </a:t>
            </a:r>
            <a:r>
              <a:rPr lang="en-US" dirty="0" smtClean="0"/>
              <a:t>heating, temperature &amp; temperature fluctuations</a:t>
            </a:r>
            <a:endParaRPr lang="en-US" dirty="0" smtClean="0"/>
          </a:p>
          <a:p>
            <a:r>
              <a:rPr lang="en-US" dirty="0" smtClean="0"/>
              <a:t>The observed spectrum</a:t>
            </a:r>
          </a:p>
          <a:p>
            <a:pPr lvl="1"/>
            <a:r>
              <a:rPr lang="en-US" dirty="0" smtClean="0"/>
              <a:t>Radiative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 and its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13599"/>
            <a:ext cx="7867650" cy="4114800"/>
          </a:xfrm>
        </p:spPr>
        <p:txBody>
          <a:bodyPr/>
          <a:lstStyle/>
          <a:p>
            <a:r>
              <a:rPr lang="en-US" dirty="0" smtClean="0"/>
              <a:t>Osterbrock &amp; Ferland 2006, </a:t>
            </a:r>
            <a:r>
              <a:rPr lang="en-US" i="1" dirty="0" smtClean="0"/>
              <a:t>Astrophysics of Gaseous Nebulae and Active Galactic Nuclei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 (AGN3)</a:t>
            </a:r>
          </a:p>
          <a:p>
            <a:r>
              <a:rPr lang="en-US" dirty="0" smtClean="0"/>
              <a:t>Ferland+2013, Rev </a:t>
            </a:r>
            <a:r>
              <a:rPr lang="en-US" dirty="0" err="1" smtClean="0"/>
              <a:t>Mex</a:t>
            </a:r>
            <a:r>
              <a:rPr lang="en-US" dirty="0"/>
              <a:t> 49, </a:t>
            </a:r>
            <a:r>
              <a:rPr lang="en-US" dirty="0" smtClean="0"/>
              <a:t>137, </a:t>
            </a:r>
            <a:r>
              <a:rPr lang="en-US" i="1" dirty="0" smtClean="0"/>
              <a:t>The </a:t>
            </a:r>
            <a:r>
              <a:rPr lang="en-US" i="1" dirty="0"/>
              <a:t>2013 Release of Cloudy</a:t>
            </a:r>
            <a:endParaRPr lang="en-US" i="1" dirty="0" smtClean="0"/>
          </a:p>
          <a:p>
            <a:r>
              <a:rPr lang="en-US" dirty="0" smtClean="0"/>
              <a:t>Ferland </a:t>
            </a:r>
            <a:r>
              <a:rPr lang="en-US" dirty="0"/>
              <a:t>2003, ARA&amp;A, 41, 517, </a:t>
            </a:r>
            <a:r>
              <a:rPr lang="en-US" i="1" dirty="0"/>
              <a:t>Quantitative Spectroscopy of Photoionized </a:t>
            </a:r>
            <a:r>
              <a:rPr lang="en-US" i="1" dirty="0" smtClean="0"/>
              <a:t>Clouds</a:t>
            </a:r>
          </a:p>
          <a:p>
            <a:endParaRPr lang="en-US" i="1" dirty="0"/>
          </a:p>
          <a:p>
            <a:r>
              <a:rPr lang="en-US" dirty="0"/>
              <a:t>Links at </a:t>
            </a:r>
            <a:r>
              <a:rPr lang="en-US" dirty="0">
                <a:hlinkClick r:id="rId2"/>
              </a:rPr>
              <a:t>http://cloud9.pa.uky.edu/~gary/cloudy/CloudySummerSchool/</a:t>
            </a:r>
            <a:r>
              <a:rPr lang="en-US" dirty="0" smtClean="0">
                <a:hlinkClick r:id="rId2"/>
              </a:rPr>
              <a:t>CloudyBackgroundInfo.html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to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49" y="1676400"/>
            <a:ext cx="7772371" cy="4808338"/>
          </a:xfrm>
        </p:spPr>
        <p:txBody>
          <a:bodyPr/>
          <a:lstStyle/>
          <a:p>
            <a:r>
              <a:rPr lang="en-US" dirty="0"/>
              <a:t>Hamann &amp; Ferland, ARA&amp;A, 37, 487,  </a:t>
            </a:r>
            <a:r>
              <a:rPr lang="en-US" i="1" dirty="0"/>
              <a:t>Elemental Abundances in Quasistellar Objects: Star Formation and Galactic Nuclear Evolution at High Redshifts</a:t>
            </a:r>
          </a:p>
          <a:p>
            <a:r>
              <a:rPr lang="en-US" dirty="0"/>
              <a:t>Ferland 2001, PASP, 113, 41, </a:t>
            </a:r>
            <a:r>
              <a:rPr lang="en-US" i="1" dirty="0"/>
              <a:t>Physical Conditions in the Orion H II </a:t>
            </a:r>
            <a:r>
              <a:rPr lang="en-US" i="1" dirty="0" smtClean="0"/>
              <a:t>Region</a:t>
            </a:r>
          </a:p>
          <a:p>
            <a:endParaRPr lang="en-US" dirty="0" smtClean="0"/>
          </a:p>
          <a:p>
            <a:r>
              <a:rPr lang="en-US" dirty="0" smtClean="0"/>
              <a:t>And the ~200 papers that cite its documentation each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4" y="0"/>
            <a:ext cx="695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0" y="0"/>
            <a:ext cx="6844492" cy="66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since 1978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versions, </a:t>
            </a:r>
            <a:r>
              <a:rPr lang="en-US" dirty="0" smtClean="0"/>
              <a:t>all source, all </a:t>
            </a:r>
            <a:r>
              <a:rPr lang="en-US" dirty="0" smtClean="0"/>
              <a:t>data, on svn at </a:t>
            </a:r>
            <a:r>
              <a:rPr lang="en-US" dirty="0" err="1" smtClean="0"/>
              <a:t>nublado.org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are most welcome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3869" y="6293327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</a:t>
            </a:r>
            <a:r>
              <a:rPr lang="en-US" sz="2400" dirty="0" smtClean="0"/>
              <a:t>/</a:t>
            </a:r>
            <a:r>
              <a:rPr lang="en-US" sz="2400" dirty="0" err="1" smtClean="0"/>
              <a:t>www.nublado.org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005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10" y="6483267"/>
            <a:ext cx="260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</a:t>
            </a:r>
            <a:r>
              <a:rPr lang="en-US" dirty="0" smtClean="0"/>
              <a:t>/</a:t>
            </a:r>
            <a:r>
              <a:rPr lang="en-US" dirty="0" err="1" smtClean="0"/>
              <a:t>www.nublado.org</a:t>
            </a:r>
            <a:r>
              <a:rPr lang="en-US" dirty="0"/>
              <a:t>/</a:t>
            </a:r>
          </a:p>
        </p:txBody>
      </p:sp>
      <p:sp>
        <p:nvSpPr>
          <p:cNvPr id="2" name="Right Arrow 1"/>
          <p:cNvSpPr/>
          <p:nvPr/>
        </p:nvSpPr>
        <p:spPr bwMode="auto">
          <a:xfrm rot="9036804">
            <a:off x="2574412" y="1986521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2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defaul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772</TotalTime>
  <Words>430</Words>
  <Application>Microsoft Macintosh PowerPoint</Application>
  <PresentationFormat>On-screen Show (4:3)</PresentationFormat>
  <Paragraphs>73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Cloudy: plasma &amp; spectral simulations</vt:lpstr>
      <vt:lpstr>Simultaneous solution of</vt:lpstr>
      <vt:lpstr>Cloudy and its physics</vt:lpstr>
      <vt:lpstr>Some applications to astronomy</vt:lpstr>
      <vt:lpstr>PowerPoint Presentation</vt:lpstr>
      <vt:lpstr>PowerPoint Presentation</vt:lpstr>
      <vt:lpstr>Open source since 1978</vt:lpstr>
      <vt:lpstr>PowerPoint Presentation</vt:lpstr>
      <vt:lpstr>PowerPoint Presentation</vt:lpstr>
      <vt:lpstr>PowerPoint Presentation</vt:lpstr>
      <vt:lpstr>PowerPoint Presentation</vt:lpstr>
      <vt:lpstr>Where to go for help</vt:lpstr>
      <vt:lpstr>PowerPoint Presentation</vt:lpstr>
      <vt:lpstr>Documentation</vt:lpstr>
      <vt:lpstr>PowerPoint Presentation</vt:lpstr>
      <vt:lpstr>The test suite</vt:lpstr>
      <vt:lpstr>Running cloudy</vt:lpstr>
    </vt:vector>
  </TitlesOfParts>
  <Company>Univ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photo</dc:title>
  <dc:creator>Gary Ferland</dc:creator>
  <cp:lastModifiedBy>Gary Ferland</cp:lastModifiedBy>
  <cp:revision>54</cp:revision>
  <cp:lastPrinted>2012-05-29T12:50:00Z</cp:lastPrinted>
  <dcterms:created xsi:type="dcterms:W3CDTF">2012-05-23T13:21:33Z</dcterms:created>
  <dcterms:modified xsi:type="dcterms:W3CDTF">2015-03-26T06:39:36Z</dcterms:modified>
</cp:coreProperties>
</file>